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9" r:id="rId3"/>
    <p:sldId id="257" r:id="rId4"/>
    <p:sldId id="275" r:id="rId5"/>
    <p:sldId id="258" r:id="rId6"/>
    <p:sldId id="260" r:id="rId7"/>
    <p:sldId id="261" r:id="rId8"/>
    <p:sldId id="262" r:id="rId9"/>
    <p:sldId id="267" r:id="rId10"/>
    <p:sldId id="268" r:id="rId11"/>
    <p:sldId id="269" r:id="rId12"/>
    <p:sldId id="263" r:id="rId13"/>
    <p:sldId id="270" r:id="rId14"/>
    <p:sldId id="264" r:id="rId15"/>
    <p:sldId id="271" r:id="rId16"/>
    <p:sldId id="272" r:id="rId17"/>
    <p:sldId id="265" r:id="rId18"/>
    <p:sldId id="266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91" d="100"/>
          <a:sy n="91" d="100"/>
        </p:scale>
        <p:origin x="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B6055F8-1D02-4417-9241-55C834FD9970}" type="datetimeFigureOut">
              <a:rPr lang="it-IT" smtClean="0"/>
              <a:pPr/>
              <a:t>14/05/2021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dirty="0"/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flipH="1">
            <a:off x="11700792" y="5805264"/>
            <a:ext cx="144016" cy="432048"/>
          </a:xfrm>
        </p:spPr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4" name="Immagine 3" descr="copert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09704" y="5013176"/>
            <a:ext cx="4248472" cy="6480720"/>
          </a:xfrm>
          <a:prstGeom prst="rect">
            <a:avLst/>
          </a:prstGeom>
        </p:spPr>
      </p:pic>
      <p:pic>
        <p:nvPicPr>
          <p:cNvPr id="7" name="Immagine 6" descr="copertin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836712"/>
            <a:ext cx="8389440" cy="4680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sellaDiTesto 7"/>
          <p:cNvSpPr txBox="1"/>
          <p:nvPr/>
        </p:nvSpPr>
        <p:spPr>
          <a:xfrm>
            <a:off x="2267744" y="188640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IC Via </a:t>
            </a:r>
            <a:r>
              <a:rPr lang="it-IT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Ormea</a:t>
            </a:r>
            <a:endParaRPr lang="it-IT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a.s.</a:t>
            </a:r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2020/2021</a:t>
            </a:r>
          </a:p>
          <a:p>
            <a:endParaRPr lang="it-I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95536" y="58052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Prof.ssa  </a:t>
            </a:r>
            <a:r>
              <a:rPr lang="it-IT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Mainenti</a:t>
            </a:r>
            <a:endParaRPr lang="it-IT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Materia: Geografia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652120" y="587727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Studente: Zoppi Ginevra</a:t>
            </a:r>
          </a:p>
          <a:p>
            <a:r>
              <a:rPr lang="it-IT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Classe: IIB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259632" y="2276872"/>
            <a:ext cx="6624736" cy="100811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L’UNIONE EUROPEA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68863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Banca Centrale Europea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gestisce/controlla la politica                                             monetaria, eroga prestiti a                                             sostegno degli Stati                                                       (sede Francoforte)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Corte di Giustizia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Risolve le controversie tra                                                     gli Stati membri, con i                                                   trattati comunitari.                                                         (sede Lussemburgo)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flipV="1">
            <a:off x="10476656" y="1196752"/>
            <a:ext cx="1234480" cy="2880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Immagine 3" descr="B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36713"/>
            <a:ext cx="3888432" cy="2664295"/>
          </a:xfrm>
          <a:prstGeom prst="rect">
            <a:avLst/>
          </a:prstGeom>
        </p:spPr>
      </p:pic>
      <p:pic>
        <p:nvPicPr>
          <p:cNvPr id="5" name="Immagine 4" descr="cortegiustiz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077072"/>
            <a:ext cx="403244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476672"/>
            <a:ext cx="8496944" cy="5530619"/>
          </a:xfrm>
        </p:spPr>
        <p:txBody>
          <a:bodyPr/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Corte dei Conti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Controlla la correttezza                                                     della gestione finanziaria                                                     dell’UE (sede Lussemburgo).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692680" y="274638"/>
            <a:ext cx="576064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cortedeico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548680"/>
            <a:ext cx="3302000" cy="2425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Perché l’euro?</a:t>
            </a:r>
          </a:p>
          <a:p>
            <a:pPr>
              <a:buNone/>
            </a:pPr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Facilita gli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scambi commerciali,  </a:t>
            </a:r>
          </a:p>
          <a:p>
            <a:pPr algn="just"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collaborazione economica più stretta tra Paesi UE;</a:t>
            </a:r>
          </a:p>
          <a:p>
            <a:pPr algn="just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ha eliminato 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costi delle operazioni di scambio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ha permesso di avere una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moneta “forte”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b="1" dirty="0">
                <a:latin typeface="Times New Roman" pitchFamily="18" charset="0"/>
                <a:cs typeface="Times New Roman" pitchFamily="18" charset="0"/>
              </a:rPr>
              <a:t>più scelta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prezzi stabili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per i consumatori.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      L’Euro, la moneta dell’UE</a:t>
            </a:r>
          </a:p>
        </p:txBody>
      </p:sp>
      <p:pic>
        <p:nvPicPr>
          <p:cNvPr id="4" name="Immagine 3" descr="eu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692696"/>
            <a:ext cx="2438400" cy="2033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Possono essere utilizzate in tutta la zona euro</a:t>
            </a:r>
          </a:p>
          <a:p>
            <a:pPr>
              <a:buNone/>
            </a:pP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Monete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hanno un lato comune e uno con simboli nazionali;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Banconote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non hanno un lato nazionale.</a:t>
            </a:r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620672" y="2060848"/>
            <a:ext cx="514400" cy="56207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Immagine 3" descr="mone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988840"/>
            <a:ext cx="292380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bancono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221088"/>
            <a:ext cx="2721496" cy="180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Le politiche agricole dell’Unione Europea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sostenere la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produttività delle imprese agricole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garantire la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qualità della vita degli agricoltori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pratiche agricole sempre più “verdi”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garantire la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sicurezza dei cibi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difendere 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prodotti tipici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dei territori.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Gli obiettivi dell’Unione Europea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88632"/>
          </a:xfrm>
        </p:spPr>
        <p:txBody>
          <a:bodyPr/>
          <a:lstStyle/>
          <a:p>
            <a:pPr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Le politiche ambientali dell’Unione Europea</a:t>
            </a:r>
          </a:p>
          <a:p>
            <a:pPr>
              <a:buNone/>
            </a:pP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progetti per la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conservazione degli habitat naturali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riduzione delle emissioni di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gas a effetto serra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favorire lo sviluppo delle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fonti energetiche rinnovabili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limitare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l’aumento della temperatura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globale al di sotto dei due gradi.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044608" y="274638"/>
            <a:ext cx="504056" cy="114300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Le politiche di solidarietà e sociali dell’UE</a:t>
            </a:r>
          </a:p>
          <a:p>
            <a:pPr>
              <a:buNone/>
            </a:pP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politiche di solidarietà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mirano 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ridurre gli squilibri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tra i Paesi membri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politiche sociali e del lavoro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spettano ai governi nazionali, ma l’Unione può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sostenerne gli sforzi.</a:t>
            </a:r>
          </a:p>
          <a:p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b="1" dirty="0">
                <a:latin typeface="Times New Roman" pitchFamily="18" charset="0"/>
                <a:cs typeface="Times New Roman" pitchFamily="18" charset="0"/>
              </a:rPr>
              <a:t>La politica estera e di sicurezza dell’UE</a:t>
            </a:r>
          </a:p>
          <a:p>
            <a:pPr>
              <a:buNone/>
            </a:pPr>
            <a:endParaRPr lang="it-IT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salvaguardia della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sicurezza dei Paesi membri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difesa dei </a:t>
            </a:r>
            <a:r>
              <a:rPr lang="it-IT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princìpi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democratici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mantenimento della pace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flipH="1">
            <a:off x="11556776" y="274638"/>
            <a:ext cx="360040" cy="1143000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450499"/>
          </a:xfrm>
        </p:spPr>
        <p:txBody>
          <a:bodyPr/>
          <a:lstStyle/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La Carta Europea dei diritti fondamentali contiene gli ideali su cui si fonda l’Unione Europea: </a:t>
            </a:r>
          </a:p>
          <a:p>
            <a:pPr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Dignità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Libertà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Uguaglianza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Solidarietà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Diritti dei cittadini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Giustizia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La Carta Europea dei Diritti     Fondamentali </a:t>
            </a:r>
          </a:p>
        </p:txBody>
      </p:sp>
      <p:pic>
        <p:nvPicPr>
          <p:cNvPr id="4" name="Immagine 3" descr="cartaeurop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238896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giustiz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789040"/>
            <a:ext cx="18002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libertà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1697732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solidari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00033" y="4826957"/>
            <a:ext cx="2160240" cy="1370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uguaglianz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797152"/>
            <a:ext cx="2582416" cy="1382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Motto: “Uniti nella diversità”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Euro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Bandiera europea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Inno europeo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Giornata dell’Europa: 9 maggio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I simboli dell’UE</a:t>
            </a:r>
          </a:p>
        </p:txBody>
      </p:sp>
      <p:pic>
        <p:nvPicPr>
          <p:cNvPr id="4" name="Immagine 3" descr="motto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124744"/>
            <a:ext cx="187220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eur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916832"/>
            <a:ext cx="1291208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5" descr="bandi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780928"/>
            <a:ext cx="194421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inno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17032"/>
            <a:ext cx="201622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festaU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5157192"/>
            <a:ext cx="2016224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Libro “Io viaggio”, Giancarlo </a:t>
            </a:r>
            <a:r>
              <a:rPr lang="it-IT" dirty="0" err="1">
                <a:latin typeface="Times New Roman" pitchFamily="18" charset="0"/>
                <a:cs typeface="Times New Roman" pitchFamily="18" charset="0"/>
              </a:rPr>
              <a:t>Corbellini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“Edizioni Scolastiche Bruno Mondadori”</a:t>
            </a:r>
          </a:p>
          <a:p>
            <a:pPr>
              <a:buFont typeface="Arial" pitchFamily="34" charset="0"/>
              <a:buChar char="•"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Appunti personali presi in classe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effectLst/>
                <a:latin typeface="Times New Roman" pitchFamily="18" charset="0"/>
                <a:cs typeface="Times New Roman" pitchFamily="18" charset="0"/>
              </a:rPr>
              <a:t>BIBLIOGRAFIA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Al termine della Seconda guerra mondiale, gli Stati europei avviarono un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processo di cooperazione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per porre rimedio alla crisi economica e politica dell’Europa.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1951 </a:t>
            </a:r>
            <a:r>
              <a:rPr lang="it-IT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Comunità Europea del Carbone e dell’Acciaio (CECA)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it-IT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Comunità Economica Europea (CEE)</a:t>
            </a: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1987 </a:t>
            </a:r>
            <a:r>
              <a:rPr lang="it-IT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Atto Unico Europeo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nasce il </a:t>
            </a:r>
            <a:r>
              <a:rPr lang="it-IT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Mercato Unico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Primi passi verso l’Unione Europea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L’Unione</a:t>
            </a:r>
            <a:r>
              <a:rPr lang="it-IT" dirty="0"/>
              <a:t>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Europea è un’organizzazione tra i Paesi europei 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Sovranazionale 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cioè si pone al di sopra degli Stati che le affidano i propri poteri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Intergovernativa 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cioè basata sull’interazione dei governi degli Stati membri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Che cos’è l’Unione Europea (UE)</a:t>
            </a:r>
          </a:p>
        </p:txBody>
      </p:sp>
      <p:pic>
        <p:nvPicPr>
          <p:cNvPr id="4" name="Immagine 3" descr="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797152"/>
            <a:ext cx="3168352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-2268759" y="620688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Ad oggi l’Unione Europea conta 27 Stati membri, dopo la BREXIT, cioè il processo di uscita del Regno Unito dall’Unione, avvenuta nel 2020.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 flipH="1">
            <a:off x="11484768" y="274638"/>
            <a:ext cx="216024" cy="922114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pic>
        <p:nvPicPr>
          <p:cNvPr id="1026" name="Picture 2" descr="C:\Users\roberta\Desktop\cartina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132856"/>
            <a:ext cx="576064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Tutti i poteri dell’UE si basano sui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trattati europei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cioè degli accordi sottoscritti dagli Stati membri, che regolano le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attività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dell’Unione, stabiliscono le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regole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di funzionamento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delle sue istituzioni e gli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obiettivi dell’azione comune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 I principali trattati sono :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Trattato di Maastricht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(1993) determinò la nascita dell’UE e gettò le basi per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l’unificazione monetaria</a:t>
            </a: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Trattato di Schengen 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(1995), </a:t>
            </a:r>
            <a:r>
              <a:rPr lang="it-IT" b="1" dirty="0">
                <a:latin typeface="Times New Roman" pitchFamily="18" charset="0"/>
                <a:cs typeface="Times New Roman" pitchFamily="18" charset="0"/>
              </a:rPr>
              <a:t>cittadinanza europea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 abolì le frontiere interne tra i Paesi membri</a:t>
            </a:r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                I trattati europei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criterio politico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garantire la democrazia, il rispetto dei diritti umani e delle minoranze</a:t>
            </a:r>
          </a:p>
          <a:p>
            <a:pPr algn="just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criterio economico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economia stabile e funzionante</a:t>
            </a:r>
          </a:p>
          <a:p>
            <a:pPr algn="just"/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criterio dell’adozione delle norme comunitarie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 il Paese deve essere in grado di adottare le leggi dell’UE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I criteri per entrare nell’ UE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Ad oggi, i Paesi candidati per l’entrata nell’Unione Europea sono:</a:t>
            </a:r>
          </a:p>
          <a:p>
            <a:pPr algn="just">
              <a:buNone/>
            </a:pP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Bosnia-Erzegovina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Montenegro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Kosovo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Macedonia del Nord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Albania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Serbia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Turchia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Paesi candidati all’entrata nell’UE</a:t>
            </a:r>
            <a:b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it-IT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3853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Commissione Europea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propone nuove leggi,                                                              vigila sul rispetto dei trattati                                               (sede a Bruxelles). </a:t>
            </a:r>
          </a:p>
          <a:p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Consiglio dell’ Unione Europea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Approva le proposte di legge della                                          Commissione, si occupa di politica                                    estera e di sicurezza.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80120"/>
          </a:xfrm>
        </p:spPr>
        <p:txBody>
          <a:bodyPr>
            <a:normAutofit/>
          </a:bodyPr>
          <a:lstStyle/>
          <a:p>
            <a:r>
              <a:rPr lang="it-IT" sz="4000" dirty="0">
                <a:effectLst/>
                <a:latin typeface="Times New Roman" pitchFamily="18" charset="0"/>
                <a:cs typeface="Times New Roman" pitchFamily="18" charset="0"/>
              </a:rPr>
              <a:t>Le istituzioni dell’Unione Europea</a:t>
            </a:r>
          </a:p>
        </p:txBody>
      </p:sp>
      <p:pic>
        <p:nvPicPr>
          <p:cNvPr id="4" name="Immagine 3" descr="commissioneeurop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672408" cy="2088232"/>
          </a:xfrm>
          <a:prstGeom prst="rect">
            <a:avLst/>
          </a:prstGeom>
        </p:spPr>
      </p:pic>
      <p:pic>
        <p:nvPicPr>
          <p:cNvPr id="5" name="Immagine 4" descr="consiglio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221088"/>
            <a:ext cx="3240360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545861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Parlamento Europeo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 Approva le proposte della                                                     Commissione e vigila                                                         sull’operato degli organi                                                     UE.</a:t>
            </a:r>
          </a:p>
          <a:p>
            <a:pPr>
              <a:buNone/>
            </a:pPr>
            <a:endParaRPr lang="it-IT" dirty="0">
              <a:latin typeface="Times New Roman" pitchFamily="18" charset="0"/>
              <a:cs typeface="Times New Roman" pitchFamily="18" charset="0"/>
            </a:endParaRPr>
          </a:p>
          <a:p>
            <a:endParaRPr lang="it-IT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Consiglio Europeo</a:t>
            </a:r>
            <a:r>
              <a:rPr lang="it-IT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it-IT" dirty="0">
                <a:latin typeface="Times New Roman" pitchFamily="18" charset="0"/>
                <a:cs typeface="Times New Roman" pitchFamily="18" charset="0"/>
              </a:rPr>
              <a:t>   Definisce gli indirizzi politici                                                   e le urgenze dell’Unione                                                      (sede a Bruxelles).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0548664" y="980728"/>
            <a:ext cx="226368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6" name="Immagine 5" descr="parlamento europe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692696"/>
            <a:ext cx="4032448" cy="2376264"/>
          </a:xfrm>
          <a:prstGeom prst="rect">
            <a:avLst/>
          </a:prstGeom>
        </p:spPr>
      </p:pic>
      <p:pic>
        <p:nvPicPr>
          <p:cNvPr id="7" name="Immagine 6" descr="consiglioeurope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861048"/>
            <a:ext cx="3960440" cy="237626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312</TotalTime>
  <Words>766</Words>
  <Application>Microsoft Office PowerPoint</Application>
  <PresentationFormat>Presentazione su schermo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Lucida Sans Unicode</vt:lpstr>
      <vt:lpstr>Times New Roman</vt:lpstr>
      <vt:lpstr>Verdana</vt:lpstr>
      <vt:lpstr>Wingdings 2</vt:lpstr>
      <vt:lpstr>Wingdings 3</vt:lpstr>
      <vt:lpstr>Viale</vt:lpstr>
      <vt:lpstr> </vt:lpstr>
      <vt:lpstr>Primi passi verso l’Unione Europea</vt:lpstr>
      <vt:lpstr>Che cos’è l’Unione Europea (UE)</vt:lpstr>
      <vt:lpstr>Presentazione standard di PowerPoint</vt:lpstr>
      <vt:lpstr>                I trattati europei</vt:lpstr>
      <vt:lpstr>I criteri per entrare nell’ UE</vt:lpstr>
      <vt:lpstr>Paesi candidati all’entrata nell’UE </vt:lpstr>
      <vt:lpstr>Le istituzioni dell’Unione Europea</vt:lpstr>
      <vt:lpstr>Presentazione standard di PowerPoint</vt:lpstr>
      <vt:lpstr>Presentazione standard di PowerPoint</vt:lpstr>
      <vt:lpstr>Presentazione standard di PowerPoint</vt:lpstr>
      <vt:lpstr>      L’Euro, la moneta dell’UE</vt:lpstr>
      <vt:lpstr>Presentazione standard di PowerPoint</vt:lpstr>
      <vt:lpstr>Gli obiettivi dell’Unione Europea</vt:lpstr>
      <vt:lpstr>Presentazione standard di PowerPoint</vt:lpstr>
      <vt:lpstr>Presentazione standard di PowerPoint</vt:lpstr>
      <vt:lpstr>La Carta Europea dei Diritti     Fondamentali </vt:lpstr>
      <vt:lpstr>I simboli dell’UE</vt:lpstr>
      <vt:lpstr>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</dc:creator>
  <cp:lastModifiedBy>gaetana maria mainenti</cp:lastModifiedBy>
  <cp:revision>108</cp:revision>
  <dcterms:created xsi:type="dcterms:W3CDTF">2021-04-29T14:29:51Z</dcterms:created>
  <dcterms:modified xsi:type="dcterms:W3CDTF">2021-05-14T17:22:21Z</dcterms:modified>
</cp:coreProperties>
</file>